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797675" cy="9926638"/>
  <p:defaultTextStyle>
    <a:defPPr>
      <a:defRPr lang="ja-JP"/>
    </a:defPPr>
    <a:lvl1pPr marL="0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339933"/>
    <a:srgbClr val="FFCC00"/>
    <a:srgbClr val="FFFFCC"/>
    <a:srgbClr val="736B41"/>
    <a:srgbClr val="000066"/>
    <a:srgbClr val="CBE39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4296" autoAdjust="0"/>
  </p:normalViewPr>
  <p:slideViewPr>
    <p:cSldViewPr>
      <p:cViewPr>
        <p:scale>
          <a:sx n="125" d="100"/>
          <a:sy n="125" d="100"/>
        </p:scale>
        <p:origin x="-450" y="2970"/>
      </p:cViewPr>
      <p:guideLst>
        <p:guide orient="horz" pos="3120"/>
        <p:guide pos="2160"/>
        <p:guide pos="143"/>
        <p:guide pos="42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1B0A5-91FD-4900-8B56-2C055FA32238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B497-562D-40D0-8090-8A90E795501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5" indent="0">
              <a:buNone/>
              <a:defRPr sz="1600" b="1"/>
            </a:lvl6pPr>
            <a:lvl7pPr marL="2743026" indent="0">
              <a:buNone/>
              <a:defRPr sz="1600" b="1"/>
            </a:lvl7pPr>
            <a:lvl8pPr marL="3200198" indent="0">
              <a:buNone/>
              <a:defRPr sz="1600" b="1"/>
            </a:lvl8pPr>
            <a:lvl9pPr marL="365736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5" indent="0">
              <a:buNone/>
              <a:defRPr sz="1600" b="1"/>
            </a:lvl6pPr>
            <a:lvl7pPr marL="2743026" indent="0">
              <a:buNone/>
              <a:defRPr sz="1600" b="1"/>
            </a:lvl7pPr>
            <a:lvl8pPr marL="3200198" indent="0">
              <a:buNone/>
              <a:defRPr sz="1600" b="1"/>
            </a:lvl8pPr>
            <a:lvl9pPr marL="365736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4" indent="0">
              <a:buNone/>
              <a:defRPr sz="900"/>
            </a:lvl5pPr>
            <a:lvl6pPr marL="2285855" indent="0">
              <a:buNone/>
              <a:defRPr sz="900"/>
            </a:lvl6pPr>
            <a:lvl7pPr marL="2743026" indent="0">
              <a:buNone/>
              <a:defRPr sz="900"/>
            </a:lvl7pPr>
            <a:lvl8pPr marL="3200198" indent="0">
              <a:buNone/>
              <a:defRPr sz="900"/>
            </a:lvl8pPr>
            <a:lvl9pPr marL="365736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71" indent="0">
              <a:buNone/>
              <a:defRPr sz="2800"/>
            </a:lvl2pPr>
            <a:lvl3pPr marL="914342" indent="0">
              <a:buNone/>
              <a:defRPr sz="2400"/>
            </a:lvl3pPr>
            <a:lvl4pPr marL="1371513" indent="0">
              <a:buNone/>
              <a:defRPr sz="2000"/>
            </a:lvl4pPr>
            <a:lvl5pPr marL="1828684" indent="0">
              <a:buNone/>
              <a:defRPr sz="2000"/>
            </a:lvl5pPr>
            <a:lvl6pPr marL="2285855" indent="0">
              <a:buNone/>
              <a:defRPr sz="2000"/>
            </a:lvl6pPr>
            <a:lvl7pPr marL="2743026" indent="0">
              <a:buNone/>
              <a:defRPr sz="2000"/>
            </a:lvl7pPr>
            <a:lvl8pPr marL="3200198" indent="0">
              <a:buNone/>
              <a:defRPr sz="2000"/>
            </a:lvl8pPr>
            <a:lvl9pPr marL="365736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4" indent="0">
              <a:buNone/>
              <a:defRPr sz="900"/>
            </a:lvl5pPr>
            <a:lvl6pPr marL="2285855" indent="0">
              <a:buNone/>
              <a:defRPr sz="900"/>
            </a:lvl6pPr>
            <a:lvl7pPr marL="2743026" indent="0">
              <a:buNone/>
              <a:defRPr sz="900"/>
            </a:lvl7pPr>
            <a:lvl8pPr marL="3200198" indent="0">
              <a:buNone/>
              <a:defRPr sz="900"/>
            </a:lvl8pPr>
            <a:lvl9pPr marL="365736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DBB4-46CA-4067-84DF-D7DE7FA8D5CF}" type="datetimeFigureOut">
              <a:rPr kumimoji="1" lang="ja-JP" altLang="en-US" smtClean="0"/>
              <a:pPr/>
              <a:t>2014/2/13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BA27-CD21-4821-A9B4-C153FD7385C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42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9" indent="-342879" algn="l" defTabSz="914342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3" indent="-285732" algn="l" defTabSz="914342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28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99" indent="-228586" algn="l" defTabSz="914342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0" indent="-228586" algn="l" defTabSz="914342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41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2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3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4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3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4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5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6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8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9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\1908国際機関人事センター\０８＿広報\18_UN_Photo\UNFlag_John Isaa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68" y="6545"/>
            <a:ext cx="6165304" cy="3722320"/>
          </a:xfrm>
          <a:prstGeom prst="rect">
            <a:avLst/>
          </a:prstGeom>
          <a:noFill/>
        </p:spPr>
      </p:pic>
      <p:grpSp>
        <p:nvGrpSpPr>
          <p:cNvPr id="3" name="グループ化 2"/>
          <p:cNvGrpSpPr/>
          <p:nvPr/>
        </p:nvGrpSpPr>
        <p:grpSpPr>
          <a:xfrm>
            <a:off x="4962128" y="74713"/>
            <a:ext cx="1880453" cy="2020827"/>
            <a:chOff x="286172" y="4360168"/>
            <a:chExt cx="2070953" cy="2128235"/>
          </a:xfrm>
        </p:grpSpPr>
        <p:sp>
          <p:nvSpPr>
            <p:cNvPr id="4" name="星 10 3"/>
            <p:cNvSpPr/>
            <p:nvPr/>
          </p:nvSpPr>
          <p:spPr>
            <a:xfrm>
              <a:off x="286172" y="4360168"/>
              <a:ext cx="2016223" cy="2128235"/>
            </a:xfrm>
            <a:prstGeom prst="star10">
              <a:avLst/>
            </a:prstGeom>
            <a:solidFill>
              <a:schemeClr val="bg1"/>
            </a:solidFill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64256" y="4739973"/>
              <a:ext cx="1992869" cy="1368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b="1" spc="300" dirty="0" smtClean="0">
                  <a:ln w="12700">
                    <a:noFill/>
                    <a:prstDash val="solid"/>
                  </a:ln>
                  <a:solidFill>
                    <a:schemeClr val="tx2">
                      <a:lumMod val="75000"/>
                    </a:schemeClr>
                  </a:solidFill>
                  <a:latin typeface="Lucida Calligraphy" pitchFamily="66" charset="0"/>
                  <a:ea typeface="Dotum" pitchFamily="34" charset="-127"/>
                </a:rPr>
                <a:t>10</a:t>
              </a:r>
              <a:r>
                <a:rPr lang="ja-JP" altLang="en-US" b="1" spc="300" dirty="0" smtClean="0">
                  <a:ln w="12700">
                    <a:noFill/>
                    <a:prstDash val="solid"/>
                  </a:ln>
                  <a:solidFill>
                    <a:schemeClr val="tx2">
                      <a:lumMod val="75000"/>
                    </a:schemeClr>
                  </a:solidFill>
                  <a:latin typeface="Lucida Calligraphy" pitchFamily="66" charset="0"/>
                  <a:ea typeface="Dotum" pitchFamily="34" charset="-127"/>
                </a:rPr>
                <a:t>年後の</a:t>
              </a:r>
              <a:endParaRPr lang="en-US" altLang="ja-JP" b="1" spc="300" dirty="0" smtClean="0">
                <a:ln w="12700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Lucida Calligraphy" pitchFamily="66" charset="0"/>
                <a:ea typeface="Dotum" pitchFamily="34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b="1" spc="300" dirty="0" smtClean="0">
                  <a:ln w="12700">
                    <a:noFill/>
                    <a:prstDash val="solid"/>
                  </a:ln>
                  <a:solidFill>
                    <a:schemeClr val="tx2">
                      <a:lumMod val="75000"/>
                    </a:schemeClr>
                  </a:solidFill>
                  <a:latin typeface="Lucida Calligraphy" pitchFamily="66" charset="0"/>
                  <a:ea typeface="Dotum" pitchFamily="34" charset="-127"/>
                </a:rPr>
                <a:t>国際貢献を</a:t>
              </a:r>
              <a:endParaRPr lang="en-US" altLang="ja-JP" b="1" spc="300" dirty="0" smtClean="0">
                <a:ln w="12700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Lucida Calligraphy" pitchFamily="66" charset="0"/>
                <a:ea typeface="Dotum" pitchFamily="34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b="1" spc="300" dirty="0" smtClean="0">
                  <a:ln w="12700">
                    <a:noFill/>
                    <a:prstDash val="solid"/>
                  </a:ln>
                  <a:solidFill>
                    <a:schemeClr val="tx2">
                      <a:lumMod val="75000"/>
                    </a:schemeClr>
                  </a:solidFill>
                  <a:latin typeface="Lucida Calligraphy" pitchFamily="66" charset="0"/>
                  <a:ea typeface="Dotum" pitchFamily="34" charset="-127"/>
                </a:rPr>
                <a:t>目指して</a:t>
              </a:r>
              <a:endParaRPr lang="ja-JP" altLang="en-US" b="1" spc="300" dirty="0">
                <a:ln w="12700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Lucida Calligraphy" pitchFamily="66" charset="0"/>
                <a:ea typeface="Dotum" pitchFamily="34" charset="-127"/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361937" y="3771528"/>
            <a:ext cx="6139199" cy="954103"/>
          </a:xfrm>
          <a:prstGeom prst="rect">
            <a:avLst/>
          </a:prstGeom>
          <a:noFill/>
          <a:ln>
            <a:noFill/>
          </a:ln>
        </p:spPr>
        <p:txBody>
          <a:bodyPr wrap="square" lIns="91434" tIns="45718" rIns="91434" bIns="45718">
            <a:spAutoFit/>
          </a:bodyPr>
          <a:lstStyle/>
          <a:p>
            <a:pPr algn="dist"/>
            <a:r>
              <a:rPr lang="ja-JP" altLang="en-US" sz="2800" spc="-150" dirty="0" smtClean="0">
                <a:ln w="12700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Dotum" pitchFamily="34" charset="-127"/>
                <a:ea typeface="ＤＦ平成ゴシック体W5" pitchFamily="1" charset="-128"/>
              </a:rPr>
              <a:t>キャリアガイダンス</a:t>
            </a:r>
            <a:endParaRPr lang="en-US" altLang="ja-JP" sz="2800" spc="-150" dirty="0" smtClean="0">
              <a:ln w="12700">
                <a:noFill/>
                <a:prstDash val="solid"/>
              </a:ln>
              <a:solidFill>
                <a:schemeClr val="tx2">
                  <a:lumMod val="75000"/>
                </a:schemeClr>
              </a:solidFill>
              <a:latin typeface="Dotum" pitchFamily="34" charset="-127"/>
              <a:ea typeface="ＤＦ平成ゴシック体W5" pitchFamily="1" charset="-128"/>
            </a:endParaRPr>
          </a:p>
          <a:p>
            <a:pPr algn="dist"/>
            <a:r>
              <a:rPr lang="ja-JP" altLang="en-US" sz="2800" spc="-150" dirty="0" smtClean="0">
                <a:ln w="12700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Dotum" pitchFamily="34" charset="-127"/>
                <a:ea typeface="ＤＦ平成ゴシック体W5" pitchFamily="1" charset="-128"/>
              </a:rPr>
              <a:t>国際機関で働くには</a:t>
            </a:r>
            <a:endParaRPr lang="ja-JP" altLang="en-US" sz="2800" spc="-150" dirty="0">
              <a:ln w="12700">
                <a:noFill/>
                <a:prstDash val="solid"/>
              </a:ln>
              <a:solidFill>
                <a:schemeClr val="tx2">
                  <a:lumMod val="75000"/>
                </a:schemeClr>
              </a:solidFill>
              <a:latin typeface="Dotum" pitchFamily="34" charset="-127"/>
              <a:ea typeface="ＤＦ平成ゴシック体W5" pitchFamily="1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 flipH="1">
            <a:off x="0" y="3865403"/>
            <a:ext cx="332655" cy="7950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3380" y="4719444"/>
            <a:ext cx="6840000" cy="198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>
              <a:lnSpc>
                <a:spcPct val="150000"/>
              </a:lnSpc>
              <a:defRPr/>
            </a:pP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■ガイダンスの日時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：</a:t>
            </a:r>
            <a:endParaRPr lang="en-US" altLang="ja-JP" sz="1400" dirty="0" smtClean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ＤＦ平成ゴシック体W5" pitchFamily="1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2014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年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2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月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21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日（金）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17:00-20:00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　　英国（ﾌﾞﾗｲﾄﾝ）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University of Sussex</a:t>
            </a:r>
            <a:endParaRPr lang="ja-JP" altLang="en-US" sz="1400" dirty="0" smtClean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ＤＦ平成ゴシック体W5" pitchFamily="1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　　　　　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22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日（土）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14:30-17:30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　　英国（ﾉﾘｯﾁﾞ）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University of East Anglia</a:t>
            </a:r>
            <a:endParaRPr lang="ja-JP" altLang="en-US" sz="1400" dirty="0" smtClean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ＤＦ平成ゴシック体W5" pitchFamily="1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　　　　　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23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日（日）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14:00-17:00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　　英国（ﾛﾝﾄﾞﾝ）日本クラブ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　　　　　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25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日（火）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16:00-18:00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　　ブリュッセル　日本大使館</a:t>
            </a:r>
            <a:endParaRPr lang="en-US" altLang="ja-JP" sz="1400" dirty="0" smtClean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ＤＦ平成ゴシック体W5" pitchFamily="1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　　　　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P創英角ﾎﾟｯﾌﾟ体" pitchFamily="50" charset="-128"/>
                <a:ea typeface="ＤＦ平成ゴシック体W5" pitchFamily="1" charset="-128"/>
              </a:rPr>
              <a:t>　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26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P創英角ﾎﾟｯﾌﾟ体" pitchFamily="50" charset="-128"/>
                <a:ea typeface="ＤＦ平成ゴシック体W5" pitchFamily="1" charset="-128"/>
              </a:rPr>
              <a:t>日（水）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16:00</a:t>
            </a:r>
            <a:r>
              <a:rPr lang="en-US" altLang="ja-JP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-18:00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ＤＦ平成ゴシック体W5" pitchFamily="1" charset="-128"/>
              </a:rPr>
              <a:t>　　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P創英角ﾎﾟｯﾌﾟ体" pitchFamily="50" charset="-128"/>
                <a:ea typeface="ＤＦ平成ゴシック体W5" pitchFamily="1" charset="-128"/>
              </a:rPr>
              <a:t>パリ　日本大使館</a:t>
            </a:r>
            <a:endParaRPr lang="en-US" altLang="ja-JP" sz="1400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ＤＦ平成ゴシック体W5" pitchFamily="1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8311088"/>
            <a:ext cx="6858000" cy="118034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17324" y="8330520"/>
            <a:ext cx="3933056" cy="1154158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ja-JP" altLang="en-US" sz="12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</a:rPr>
              <a:t>英国  　　英国開発学勉強会（ＩＤＤＰ）</a:t>
            </a:r>
            <a:endParaRPr lang="en-US" altLang="ja-JP" sz="1200" spc="300" dirty="0" smtClean="0">
              <a:solidFill>
                <a:schemeClr val="bg1"/>
              </a:solidFill>
              <a:latin typeface="+mj-ea"/>
              <a:ea typeface="ＤＦ平成ゴシック体W5" pitchFamily="1" charset="-128"/>
              <a:cs typeface="Times New Roman" pitchFamily="18" charset="0"/>
            </a:endParaRPr>
          </a:p>
          <a:p>
            <a:r>
              <a:rPr lang="en-US" altLang="ja-JP" sz="9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</a:rPr>
              <a:t>https//sites.google.com/site/</a:t>
            </a:r>
            <a:r>
              <a:rPr lang="en-US" altLang="ja-JP" sz="900" spc="300" dirty="0" err="1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</a:rPr>
              <a:t>iddpuk</a:t>
            </a:r>
            <a:r>
              <a:rPr lang="en-US" altLang="ja-JP" sz="9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</a:rPr>
              <a:t>/home</a:t>
            </a:r>
            <a:endParaRPr lang="en-US" altLang="ja-JP" sz="900" spc="300" dirty="0" smtClean="0">
              <a:solidFill>
                <a:schemeClr val="bg1"/>
              </a:solidFill>
              <a:latin typeface="+mj-ea"/>
              <a:ea typeface="ＤＦ平成ゴシック体W5" pitchFamily="1" charset="-128"/>
              <a:cs typeface="Times New Roman" pitchFamily="18" charset="0"/>
              <a:sym typeface="Wingdings" pitchFamily="2" charset="2"/>
            </a:endParaRPr>
          </a:p>
          <a:p>
            <a:r>
              <a:rPr lang="ja-JP" altLang="en-US" sz="12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  <a:sym typeface="Wingdings" pitchFamily="2" charset="2"/>
              </a:rPr>
              <a:t>ベルギー　在ベルギー日本大使館</a:t>
            </a:r>
            <a:endParaRPr lang="en-US" altLang="ja-JP" sz="1200" spc="300" dirty="0" smtClean="0">
              <a:solidFill>
                <a:schemeClr val="bg1"/>
              </a:solidFill>
              <a:latin typeface="+mj-ea"/>
              <a:ea typeface="ＤＦ平成ゴシック体W5" pitchFamily="1" charset="-128"/>
              <a:cs typeface="Times New Roman" pitchFamily="18" charset="0"/>
              <a:sym typeface="Wingdings" pitchFamily="2" charset="2"/>
            </a:endParaRPr>
          </a:p>
          <a:p>
            <a:r>
              <a:rPr lang="ja-JP" altLang="en-US" sz="12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  <a:sym typeface="Wingdings" pitchFamily="2" charset="2"/>
              </a:rPr>
              <a:t>　　　　　</a:t>
            </a:r>
            <a:r>
              <a:rPr lang="en-US" altLang="ja-JP" sz="12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  <a:sym typeface="Wingdings" pitchFamily="2" charset="2"/>
              </a:rPr>
              <a:t>Tel (+32)2-513-2340</a:t>
            </a:r>
          </a:p>
          <a:p>
            <a:r>
              <a:rPr lang="ja-JP" altLang="en-US" sz="12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  <a:sym typeface="Wingdings" pitchFamily="2" charset="2"/>
              </a:rPr>
              <a:t>フランス　在フランス日本大使館</a:t>
            </a:r>
            <a:endParaRPr lang="en-US" altLang="ja-JP" sz="1200" spc="300" dirty="0" smtClean="0">
              <a:solidFill>
                <a:schemeClr val="bg1"/>
              </a:solidFill>
              <a:latin typeface="+mj-ea"/>
              <a:ea typeface="ＤＦ平成ゴシック体W5" pitchFamily="1" charset="-128"/>
              <a:cs typeface="Times New Roman" pitchFamily="18" charset="0"/>
              <a:sym typeface="Wingdings" pitchFamily="2" charset="2"/>
            </a:endParaRPr>
          </a:p>
          <a:p>
            <a:r>
              <a:rPr lang="ja-JP" altLang="en-US" sz="12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  <a:sym typeface="Wingdings" pitchFamily="2" charset="2"/>
              </a:rPr>
              <a:t>　　　　　</a:t>
            </a:r>
            <a:r>
              <a:rPr lang="en-US" altLang="ja-JP" sz="12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  <a:sym typeface="Wingdings" pitchFamily="2" charset="2"/>
              </a:rPr>
              <a:t>Tel (+33)1-4888-6200</a:t>
            </a:r>
            <a:endParaRPr lang="ja-JP" altLang="en-US" sz="1200" spc="300" dirty="0">
              <a:solidFill>
                <a:schemeClr val="bg1"/>
              </a:solidFill>
              <a:latin typeface="+mj-ea"/>
              <a:ea typeface="ＤＦ平成ゴシック体W5" pitchFamily="1" charset="-128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77487" y="9475997"/>
            <a:ext cx="3429000" cy="461661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pPr algn="r"/>
            <a:r>
              <a:rPr lang="ja-JP" altLang="en-US" sz="1200" spc="300" dirty="0" smtClean="0">
                <a:latin typeface="+mj-ea"/>
                <a:ea typeface="ＤＦ平成ゴシック体W5" pitchFamily="1" charset="-128"/>
                <a:cs typeface="Times New Roman" pitchFamily="18" charset="0"/>
              </a:rPr>
              <a:t>外務省国際機関人事センター　　　　　　　</a:t>
            </a:r>
            <a:r>
              <a:rPr lang="en-US" altLang="ja-JP" sz="1200" spc="300" dirty="0" smtClean="0">
                <a:latin typeface="+mj-ea"/>
                <a:ea typeface="ＤＦ平成ゴシック体W5" pitchFamily="1" charset="-128"/>
                <a:cs typeface="Times New Roman" pitchFamily="18" charset="0"/>
              </a:rPr>
              <a:t>http://www.mofa-irc.go.jp</a:t>
            </a:r>
            <a:endParaRPr lang="ja-JP" altLang="en-US" sz="1200" spc="300" dirty="0">
              <a:latin typeface="+mj-ea"/>
              <a:ea typeface="ＤＦ平成ゴシック体W5" pitchFamily="1" charset="-128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2008" y="8765996"/>
            <a:ext cx="3068960" cy="276995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ja-JP" altLang="en-US" sz="1200" b="1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</a:rPr>
              <a:t>ガイダンスの</a:t>
            </a:r>
            <a:r>
              <a:rPr lang="ja-JP" altLang="en-US" sz="1200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</a:rPr>
              <a:t>お問い合わせ</a:t>
            </a:r>
            <a:r>
              <a:rPr lang="ja-JP" altLang="en-US" sz="1200" b="1" spc="300" dirty="0" smtClean="0">
                <a:solidFill>
                  <a:schemeClr val="bg1"/>
                </a:solidFill>
                <a:latin typeface="+mj-ea"/>
                <a:ea typeface="ＤＦ平成ゴシック体W5" pitchFamily="1" charset="-128"/>
                <a:cs typeface="Times New Roman" pitchFamily="18" charset="0"/>
              </a:rPr>
              <a:t>は→</a:t>
            </a:r>
            <a:endParaRPr lang="ja-JP" altLang="en-US" sz="1200" b="1" spc="300" dirty="0">
              <a:solidFill>
                <a:schemeClr val="bg1"/>
              </a:solidFill>
              <a:latin typeface="+mj-ea"/>
              <a:ea typeface="ＤＦ平成ゴシック体W5" pitchFamily="1" charset="-128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008" y="9569825"/>
            <a:ext cx="3645024" cy="276995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r>
              <a:rPr lang="ja-JP" altLang="en-US" sz="1200" spc="180" dirty="0" smtClean="0">
                <a:latin typeface="+mj-ea"/>
                <a:ea typeface="ＤＦ平成ゴシック体W5" pitchFamily="1" charset="-128"/>
                <a:cs typeface="Times New Roman" pitchFamily="18" charset="0"/>
              </a:rPr>
              <a:t>国際機関への就職に関する質問は→</a:t>
            </a:r>
            <a:endParaRPr lang="ja-JP" altLang="en-US" sz="1200" spc="180" dirty="0">
              <a:latin typeface="+mj-ea"/>
              <a:ea typeface="ＤＦ平成ゴシック体W5" pitchFamily="1" charset="-128"/>
              <a:cs typeface="Times New Roman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2616" y="6690712"/>
            <a:ext cx="6840000" cy="16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rtlCol="0" anchor="ctr"/>
          <a:lstStyle/>
          <a:p>
            <a:pPr>
              <a:lnSpc>
                <a:spcPts val="2000"/>
              </a:lnSpc>
              <a:defRPr/>
            </a:pP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　　■講師：在ジュネーヴ国際機関日本政府代表部書記官（英国）</a:t>
            </a: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ＤＦ平成ゴシック体W5" pitchFamily="1" charset="-128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　　　　　　外務省国際機関人事センター職員（ベルギー，仏）</a:t>
            </a: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ＤＦ平成ゴシック体W5" pitchFamily="1" charset="-128"/>
            </a:endParaRPr>
          </a:p>
          <a:p>
            <a:pPr>
              <a:lnSpc>
                <a:spcPts val="2000"/>
              </a:lnSpc>
              <a:defRPr/>
            </a:pPr>
            <a:r>
              <a:rPr lang="en-US" altLang="ja-JP" sz="12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      </a:t>
            </a: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　　</a:t>
            </a:r>
            <a:r>
              <a:rPr lang="en-US" altLang="ja-JP" sz="12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  </a:t>
            </a: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　 国際機関日本人職員（すべての説明会）</a:t>
            </a: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ＤＦ平成ゴシック体W5" pitchFamily="1" charset="-128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　　■内容：国際機関での勤務に必要な経験・資格や応募方法</a:t>
            </a: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ＤＦ平成ゴシック体W5" pitchFamily="1" charset="-128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　　　　　　日本人の就職状況　等</a:t>
            </a: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ＤＦ平成ゴシック体W5" pitchFamily="1" charset="-128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丸ｺﾞｼｯｸM-PRO" pitchFamily="50" charset="-128"/>
                <a:ea typeface="ＤＦ平成ゴシック体W5" pitchFamily="1" charset="-128"/>
              </a:rPr>
              <a:t>　　　　　　講師による説明後，皆様からのご質問にお答えします</a:t>
            </a:r>
            <a:endParaRPr lang="en-US" altLang="ja-JP" sz="1200" dirty="0" smtClean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ＤＦ平成ゴシック体W5" pitchFamily="1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50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情報通信課</dc:creator>
  <cp:lastModifiedBy>国際機関人事センター</cp:lastModifiedBy>
  <cp:revision>251</cp:revision>
  <dcterms:created xsi:type="dcterms:W3CDTF">2011-05-11T05:53:01Z</dcterms:created>
  <dcterms:modified xsi:type="dcterms:W3CDTF">2014-02-13T10:20:19Z</dcterms:modified>
</cp:coreProperties>
</file>